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2" r:id="rId15"/>
    <p:sldId id="273" r:id="rId16"/>
    <p:sldId id="274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custSel modSld">
      <pc:chgData name="saif siddiqui" userId="96bb672f4a89912b" providerId="LiveId" clId="{A8B009FD-9389-4E07-BCFA-EC92353844F4}" dt="2026-07-14T07:26:08.606" v="72" actId="20577"/>
      <pc:docMkLst>
        <pc:docMk/>
      </pc:docMkLst>
      <pc:sldChg chg="addSp modSp mod">
        <pc:chgData name="saif siddiqui" userId="96bb672f4a89912b" providerId="LiveId" clId="{A8B009FD-9389-4E07-BCFA-EC92353844F4}" dt="2026-07-09T06:46:27.760" v="3" actId="1076"/>
        <pc:sldMkLst>
          <pc:docMk/>
          <pc:sldMk cId="1517144625" sldId="263"/>
        </pc:sldMkLst>
        <pc:picChg chg="add mod">
          <ac:chgData name="saif siddiqui" userId="96bb672f4a89912b" providerId="LiveId" clId="{A8B009FD-9389-4E07-BCFA-EC92353844F4}" dt="2026-07-09T06:46:27.760" v="3" actId="1076"/>
          <ac:picMkLst>
            <pc:docMk/>
            <pc:sldMk cId="1517144625" sldId="263"/>
            <ac:picMk id="4" creationId="{995F8481-0BF8-6ECE-3214-D897A3ABAA99}"/>
          </ac:picMkLst>
        </pc:picChg>
      </pc:sldChg>
      <pc:sldChg chg="addSp modSp mod">
        <pc:chgData name="saif siddiqui" userId="96bb672f4a89912b" providerId="LiveId" clId="{A8B009FD-9389-4E07-BCFA-EC92353844F4}" dt="2026-07-09T08:35:21.919" v="8" actId="1076"/>
        <pc:sldMkLst>
          <pc:docMk/>
          <pc:sldMk cId="1000936769" sldId="264"/>
        </pc:sldMkLst>
        <pc:picChg chg="add mod">
          <ac:chgData name="saif siddiqui" userId="96bb672f4a89912b" providerId="LiveId" clId="{A8B009FD-9389-4E07-BCFA-EC92353844F4}" dt="2026-07-09T08:35:21.919" v="8" actId="1076"/>
          <ac:picMkLst>
            <pc:docMk/>
            <pc:sldMk cId="1000936769" sldId="264"/>
            <ac:picMk id="4" creationId="{7449BFA3-3FBF-4266-6B2E-90D90D95DB23}"/>
          </ac:picMkLst>
        </pc:picChg>
      </pc:sldChg>
      <pc:sldChg chg="addSp delSp modSp mod">
        <pc:chgData name="saif siddiqui" userId="96bb672f4a89912b" providerId="LiveId" clId="{A8B009FD-9389-4E07-BCFA-EC92353844F4}" dt="2026-07-09T08:38:07.332" v="18" actId="1076"/>
        <pc:sldMkLst>
          <pc:docMk/>
          <pc:sldMk cId="2204193966" sldId="265"/>
        </pc:sldMkLst>
        <pc:picChg chg="add mod">
          <ac:chgData name="saif siddiqui" userId="96bb672f4a89912b" providerId="LiveId" clId="{A8B009FD-9389-4E07-BCFA-EC92353844F4}" dt="2026-07-09T08:38:07.332" v="18" actId="1076"/>
          <ac:picMkLst>
            <pc:docMk/>
            <pc:sldMk cId="2204193966" sldId="265"/>
            <ac:picMk id="5" creationId="{A4EB1509-AD9F-E578-722D-7C6E557D7565}"/>
          </ac:picMkLst>
        </pc:picChg>
      </pc:sldChg>
      <pc:sldChg chg="addSp delSp modSp mod">
        <pc:chgData name="saif siddiqui" userId="96bb672f4a89912b" providerId="LiveId" clId="{A8B009FD-9389-4E07-BCFA-EC92353844F4}" dt="2026-07-09T08:40:46.402" v="39" actId="732"/>
        <pc:sldMkLst>
          <pc:docMk/>
          <pc:sldMk cId="4168406806" sldId="266"/>
        </pc:sldMkLst>
        <pc:picChg chg="add mod modCrop">
          <ac:chgData name="saif siddiqui" userId="96bb672f4a89912b" providerId="LiveId" clId="{A8B009FD-9389-4E07-BCFA-EC92353844F4}" dt="2026-07-09T08:40:46.402" v="39" actId="732"/>
          <ac:picMkLst>
            <pc:docMk/>
            <pc:sldMk cId="4168406806" sldId="266"/>
            <ac:picMk id="5" creationId="{CDCDD634-0168-6A4B-557B-EFECD2EB528F}"/>
          </ac:picMkLst>
        </pc:picChg>
      </pc:sldChg>
      <pc:sldChg chg="addSp delSp modSp mod">
        <pc:chgData name="saif siddiqui" userId="96bb672f4a89912b" providerId="LiveId" clId="{A8B009FD-9389-4E07-BCFA-EC92353844F4}" dt="2026-07-09T08:43:31.986" v="45" actId="21"/>
        <pc:sldMkLst>
          <pc:docMk/>
          <pc:sldMk cId="768389691" sldId="267"/>
        </pc:sldMkLst>
        <pc:picChg chg="add mod">
          <ac:chgData name="saif siddiqui" userId="96bb672f4a89912b" providerId="LiveId" clId="{A8B009FD-9389-4E07-BCFA-EC92353844F4}" dt="2026-07-09T08:43:07.614" v="41" actId="1076"/>
          <ac:picMkLst>
            <pc:docMk/>
            <pc:sldMk cId="768389691" sldId="267"/>
            <ac:picMk id="4" creationId="{6B58A66D-4CF4-A14A-F7CA-78A8D92EC7C3}"/>
          </ac:picMkLst>
        </pc:picChg>
      </pc:sldChg>
      <pc:sldChg chg="modSp mod modAnim">
        <pc:chgData name="saif siddiqui" userId="96bb672f4a89912b" providerId="LiveId" clId="{A8B009FD-9389-4E07-BCFA-EC92353844F4}" dt="2026-07-10T04:45:57.874" v="51"/>
        <pc:sldMkLst>
          <pc:docMk/>
          <pc:sldMk cId="3995971982" sldId="272"/>
        </pc:sldMkLst>
        <pc:spChg chg="mod">
          <ac:chgData name="saif siddiqui" userId="96bb672f4a89912b" providerId="LiveId" clId="{A8B009FD-9389-4E07-BCFA-EC92353844F4}" dt="2026-07-10T04:38:55.462" v="47" actId="14100"/>
          <ac:spMkLst>
            <pc:docMk/>
            <pc:sldMk cId="3995971982" sldId="272"/>
            <ac:spMk id="2" creationId="{B8193387-A99E-CFE8-E5E8-12D38994E152}"/>
          </ac:spMkLst>
        </pc:spChg>
        <pc:graphicFrameChg chg="modGraphic">
          <ac:chgData name="saif siddiqui" userId="96bb672f4a89912b" providerId="LiveId" clId="{A8B009FD-9389-4E07-BCFA-EC92353844F4}" dt="2026-07-10T04:44:08.387" v="49" actId="14734"/>
          <ac:graphicFrameMkLst>
            <pc:docMk/>
            <pc:sldMk cId="3995971982" sldId="272"/>
            <ac:graphicFrameMk id="4" creationId="{1EDE6961-EF02-511B-825E-1887E267BEB1}"/>
          </ac:graphicFrameMkLst>
        </pc:graphicFrameChg>
      </pc:sldChg>
      <pc:sldChg chg="modAnim">
        <pc:chgData name="saif siddiqui" userId="96bb672f4a89912b" providerId="LiveId" clId="{A8B009FD-9389-4E07-BCFA-EC92353844F4}" dt="2026-07-10T04:46:05.954" v="52"/>
        <pc:sldMkLst>
          <pc:docMk/>
          <pc:sldMk cId="3598956004" sldId="273"/>
        </pc:sldMkLst>
      </pc:sldChg>
      <pc:sldChg chg="modSp mod">
        <pc:chgData name="saif siddiqui" userId="96bb672f4a89912b" providerId="LiveId" clId="{A8B009FD-9389-4E07-BCFA-EC92353844F4}" dt="2026-07-14T07:26:08.606" v="72" actId="20577"/>
        <pc:sldMkLst>
          <pc:docMk/>
          <pc:sldMk cId="60739688" sldId="275"/>
        </pc:sldMkLst>
        <pc:spChg chg="mod">
          <ac:chgData name="saif siddiqui" userId="96bb672f4a89912b" providerId="LiveId" clId="{A8B009FD-9389-4E07-BCFA-EC92353844F4}" dt="2026-07-14T07:26:08.606" v="72" actId="20577"/>
          <ac:spMkLst>
            <pc:docMk/>
            <pc:sldMk cId="60739688" sldId="275"/>
            <ac:spMk id="2" creationId="{FBF33B41-376C-631F-C6A1-DFD835BC9A7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397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7842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926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21114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3435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4009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778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2779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1947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761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8309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1995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3773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4468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23729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0281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7460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5F4C40C-F0D2-4B15-8189-EC8A54C4F1B3}" type="datetimeFigureOut">
              <a:rPr lang="en-IN" smtClean="0"/>
              <a:t>14-07-2026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36A1A8-52B6-4321-AA0E-D220809238A8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0872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  <p:sldLayoutId id="214748379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33B41-376C-631F-C6A1-DFD835BC9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063875"/>
          </a:xfrm>
        </p:spPr>
        <p:txBody>
          <a:bodyPr/>
          <a:lstStyle/>
          <a:p>
            <a:r>
              <a:rPr lang="en-IN" dirty="0"/>
              <a:t>TOPIC:</a:t>
            </a:r>
            <a:br>
              <a:rPr lang="en-IN" dirty="0"/>
            </a:br>
            <a:r>
              <a:rPr lang="en-IN" b="1" dirty="0">
                <a:solidFill>
                  <a:schemeClr val="accent1"/>
                </a:solidFill>
              </a:rPr>
              <a:t>INCOME TAX </a:t>
            </a:r>
            <a:r>
              <a:rPr lang="en-IN" b="1">
                <a:solidFill>
                  <a:schemeClr val="accent1"/>
                </a:solidFill>
              </a:rPr>
              <a:t>AND HEADS OF INCOME</a:t>
            </a:r>
            <a:endParaRPr lang="en-IN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CAA237-72FB-F018-C8C6-E770CC4F1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71019" y="4041059"/>
            <a:ext cx="8482781" cy="2342382"/>
          </a:xfrm>
        </p:spPr>
        <p:txBody>
          <a:bodyPr/>
          <a:lstStyle/>
          <a:p>
            <a:pPr marL="0" indent="0">
              <a:buNone/>
            </a:pPr>
            <a:r>
              <a:rPr lang="en-IN" dirty="0"/>
              <a:t>SUBMITTED BY:                                                     SUBMITTED TO:</a:t>
            </a:r>
          </a:p>
          <a:p>
            <a:pPr marL="0" indent="0">
              <a:buNone/>
            </a:pPr>
            <a:r>
              <a:rPr lang="en-IN" b="1" dirty="0">
                <a:solidFill>
                  <a:schemeClr val="accent1"/>
                </a:solidFill>
              </a:rPr>
              <a:t>SANIYA USMANI                                               SHASHWAT SINGHAL</a:t>
            </a:r>
          </a:p>
        </p:txBody>
      </p:sp>
    </p:spTree>
    <p:extLst>
      <p:ext uri="{BB962C8B-B14F-4D97-AF65-F5344CB8AC3E}">
        <p14:creationId xmlns:p14="http://schemas.microsoft.com/office/powerpoint/2010/main" val="60739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9064-EB71-C278-025E-8ED825B3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0CEEB-8E27-733A-FD41-0925D7EC48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95949"/>
            <a:ext cx="10018713" cy="3795252"/>
          </a:xfrm>
        </p:spPr>
        <p:txBody>
          <a:bodyPr/>
          <a:lstStyle/>
          <a:p>
            <a:r>
              <a:rPr lang="en-IN" dirty="0"/>
              <a:t>Income tax is a </a:t>
            </a:r>
            <a:r>
              <a:rPr lang="en-IN" b="1" dirty="0"/>
              <a:t>direct tax</a:t>
            </a:r>
            <a:r>
              <a:rPr lang="en-IN" dirty="0"/>
              <a:t> levied by the government on the income earned by individuals, businesses, and other entities. </a:t>
            </a:r>
          </a:p>
          <a:p>
            <a:r>
              <a:rPr lang="en-IN" dirty="0"/>
              <a:t>It is one of the government's major sources of revenue. </a:t>
            </a:r>
          </a:p>
          <a:p>
            <a:r>
              <a:rPr lang="en-IN" dirty="0"/>
              <a:t>The tax collected is used to provide public services and promote economic development. </a:t>
            </a:r>
          </a:p>
          <a:p>
            <a:endParaRPr lang="en-IN" dirty="0"/>
          </a:p>
        </p:txBody>
      </p:sp>
      <p:pic>
        <p:nvPicPr>
          <p:cNvPr id="4" name="Picture 3" descr="Income-Tax-1.jpg (1920×1080)">
            <a:extLst>
              <a:ext uri="{FF2B5EF4-FFF2-40B4-BE49-F238E27FC236}">
                <a16:creationId xmlns:a16="http://schemas.microsoft.com/office/drawing/2014/main" id="{CDC0A5F1-7C86-3CAB-A33D-859E0BC54F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3084" y="4670322"/>
            <a:ext cx="3854606" cy="197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6188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475A0-F975-4B49-2539-FBFBA9524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Background of Income Tax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7C0C86-2293-E9D9-802D-7C51538290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/>
              <a:t>Income tax was introduced to generate revenue for government expenditure. </a:t>
            </a:r>
          </a:p>
          <a:p>
            <a:r>
              <a:rPr lang="en-IN" dirty="0"/>
              <a:t>In India, income tax was first introduced in </a:t>
            </a:r>
            <a:r>
              <a:rPr lang="en-IN" b="1" dirty="0"/>
              <a:t>1860</a:t>
            </a:r>
            <a:r>
              <a:rPr lang="en-IN" dirty="0"/>
              <a:t> by </a:t>
            </a:r>
            <a:r>
              <a:rPr lang="en-IN" b="1" dirty="0"/>
              <a:t>Sir James Wilson</a:t>
            </a:r>
            <a:r>
              <a:rPr lang="en-IN" dirty="0"/>
              <a:t> during British rule. </a:t>
            </a:r>
          </a:p>
          <a:p>
            <a:r>
              <a:rPr lang="en-IN" dirty="0"/>
              <a:t>Today, income tax is governed by the </a:t>
            </a:r>
            <a:r>
              <a:rPr lang="en-IN" b="1" dirty="0"/>
              <a:t>Income-tax Act, 1961</a:t>
            </a:r>
            <a:r>
              <a:rPr lang="en-IN" dirty="0"/>
              <a:t>. </a:t>
            </a:r>
          </a:p>
          <a:p>
            <a:r>
              <a:rPr lang="en-IN" dirty="0"/>
              <a:t>The tax system is administered by the </a:t>
            </a:r>
            <a:r>
              <a:rPr lang="en-IN" b="1" dirty="0"/>
              <a:t>Central Board of Direct Taxes (CBDT)</a:t>
            </a:r>
            <a:r>
              <a:rPr lang="en-IN" dirty="0"/>
              <a:t> under the </a:t>
            </a:r>
            <a:r>
              <a:rPr lang="en-IN" b="1" dirty="0"/>
              <a:t>Income Tax Department</a:t>
            </a:r>
            <a:r>
              <a:rPr lang="en-IN" dirty="0"/>
              <a:t>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8894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2FBC0-B43A-F6E5-15CC-E8D5FC78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Why Do We Pay Income Tax?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1BFAE-976C-3A44-AAC9-BE36FFDA1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IN" dirty="0"/>
              <a:t>Income tax is important because it helps the government:</a:t>
            </a:r>
          </a:p>
          <a:p>
            <a:r>
              <a:rPr lang="en-IN" dirty="0"/>
              <a:t>Build roads, bridges, and highways. </a:t>
            </a:r>
          </a:p>
          <a:p>
            <a:r>
              <a:rPr lang="en-IN" dirty="0"/>
              <a:t>Improve healthcare facilities and hospitals. </a:t>
            </a:r>
          </a:p>
          <a:p>
            <a:r>
              <a:rPr lang="en-IN" dirty="0"/>
              <a:t>Support schools, colleges, and education. </a:t>
            </a:r>
          </a:p>
          <a:p>
            <a:r>
              <a:rPr lang="en-IN" dirty="0"/>
              <a:t>Strengthen national </a:t>
            </a:r>
            <a:r>
              <a:rPr lang="en-IN" dirty="0" err="1"/>
              <a:t>defense</a:t>
            </a:r>
            <a:r>
              <a:rPr lang="en-IN" dirty="0"/>
              <a:t> and security. </a:t>
            </a:r>
          </a:p>
          <a:p>
            <a:r>
              <a:rPr lang="en-IN" dirty="0"/>
              <a:t>Provide welfare schemes and subsidies. </a:t>
            </a:r>
          </a:p>
          <a:p>
            <a:r>
              <a:rPr lang="en-IN" dirty="0"/>
              <a:t>Promote economic growth and development. </a:t>
            </a:r>
          </a:p>
          <a:p>
            <a:r>
              <a:rPr lang="en-IN" b="1" dirty="0"/>
              <a:t>Income tax is the contribution citizens make toward the country's development.</a:t>
            </a:r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19048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EE232-CF72-A38E-CE3A-A44BECBDF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Objectives of Income Tax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8AA29-2082-CC14-5131-16EB86D293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Generate revenue for the government. </a:t>
            </a:r>
          </a:p>
          <a:p>
            <a:r>
              <a:rPr lang="en-IN" dirty="0"/>
              <a:t>Reduce income inequality. </a:t>
            </a:r>
          </a:p>
          <a:p>
            <a:r>
              <a:rPr lang="en-IN" dirty="0"/>
              <a:t>Finance public welfare programs. </a:t>
            </a:r>
          </a:p>
          <a:p>
            <a:r>
              <a:rPr lang="en-IN" dirty="0"/>
              <a:t>Encourage savings and investments through tax benefits. </a:t>
            </a:r>
          </a:p>
          <a:p>
            <a:r>
              <a:rPr lang="en-IN" dirty="0"/>
              <a:t>Promote balanced economic development.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78458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F5B62-9DD5-F40F-B9C8-AF2F7AB8B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What is Income?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3E51C-C77A-AA43-AC92-5794FEC31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5085" y="2195051"/>
            <a:ext cx="10018713" cy="4520382"/>
          </a:xfrm>
        </p:spPr>
        <p:txBody>
          <a:bodyPr>
            <a:normAutofit/>
          </a:bodyPr>
          <a:lstStyle/>
          <a:p>
            <a:r>
              <a:rPr lang="en-IN" dirty="0"/>
              <a:t>Income refers to money or benefits earned by a person or organization from different sources during a financial year.</a:t>
            </a:r>
          </a:p>
          <a:p>
            <a:r>
              <a:rPr lang="en-IN" dirty="0"/>
              <a:t>Examples:</a:t>
            </a:r>
          </a:p>
          <a:p>
            <a:r>
              <a:rPr lang="en-IN" dirty="0"/>
              <a:t>Salary </a:t>
            </a:r>
          </a:p>
          <a:p>
            <a:r>
              <a:rPr lang="en-IN" dirty="0"/>
              <a:t>Rent </a:t>
            </a:r>
          </a:p>
          <a:p>
            <a:r>
              <a:rPr lang="en-IN" dirty="0"/>
              <a:t>Business profit </a:t>
            </a:r>
          </a:p>
          <a:p>
            <a:r>
              <a:rPr lang="en-IN" dirty="0"/>
              <a:t>Interest </a:t>
            </a:r>
          </a:p>
          <a:p>
            <a:r>
              <a:rPr lang="en-IN" dirty="0"/>
              <a:t>Capital gains </a:t>
            </a:r>
          </a:p>
          <a:p>
            <a:r>
              <a:rPr lang="en-IN" dirty="0"/>
              <a:t>Dividends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8085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75E4B-C9E0-1B3A-D112-7544CC422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Heads of Income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12069B-D210-D9D0-2B2C-744134986E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IN" b="1" dirty="0"/>
              <a:t>Heads of Income</a:t>
            </a:r>
          </a:p>
          <a:p>
            <a:r>
              <a:rPr lang="en-IN" dirty="0"/>
              <a:t>According to the </a:t>
            </a:r>
            <a:r>
              <a:rPr lang="en-IN" b="1" dirty="0"/>
              <a:t>Income-tax Act, 1961</a:t>
            </a:r>
            <a:r>
              <a:rPr lang="en-IN" dirty="0"/>
              <a:t>, taxable income is classified into </a:t>
            </a:r>
            <a:r>
              <a:rPr lang="en-IN" b="1" dirty="0"/>
              <a:t>five heads</a:t>
            </a:r>
            <a:r>
              <a:rPr lang="en-IN" dirty="0"/>
              <a:t>:</a:t>
            </a:r>
          </a:p>
          <a:p>
            <a:r>
              <a:rPr lang="en-IN" dirty="0"/>
              <a:t>Income from Salary </a:t>
            </a:r>
          </a:p>
          <a:p>
            <a:r>
              <a:rPr lang="en-IN" dirty="0"/>
              <a:t>Income from House Property </a:t>
            </a:r>
          </a:p>
          <a:p>
            <a:r>
              <a:rPr lang="en-IN" dirty="0"/>
              <a:t>Profits and Gains from Business or Profession </a:t>
            </a:r>
          </a:p>
          <a:p>
            <a:r>
              <a:rPr lang="en-IN" dirty="0"/>
              <a:t>Capital Gains </a:t>
            </a:r>
          </a:p>
          <a:p>
            <a:r>
              <a:rPr lang="en-IN" dirty="0"/>
              <a:t>Income from Other Sources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11514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D2D4F-E5D5-A094-7FF6-7E674834E8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Income from Salary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F3D2BC-9A79-45F9-A92E-FC1ACEEB69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097" y="2104103"/>
            <a:ext cx="9339926" cy="457200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Includes income received by an employee from an employer:</a:t>
            </a:r>
          </a:p>
          <a:p>
            <a:r>
              <a:rPr lang="en-IN" dirty="0"/>
              <a:t>Basic salary </a:t>
            </a:r>
          </a:p>
          <a:p>
            <a:r>
              <a:rPr lang="en-IN" dirty="0"/>
              <a:t>Dearness allowance </a:t>
            </a:r>
          </a:p>
          <a:p>
            <a:r>
              <a:rPr lang="en-IN" dirty="0"/>
              <a:t>House Rent Allowance (HRA) </a:t>
            </a:r>
          </a:p>
          <a:p>
            <a:r>
              <a:rPr lang="en-IN" dirty="0"/>
              <a:t>Bonus </a:t>
            </a:r>
          </a:p>
          <a:p>
            <a:r>
              <a:rPr lang="en-IN" dirty="0"/>
              <a:t>Commission </a:t>
            </a:r>
          </a:p>
          <a:p>
            <a:r>
              <a:rPr lang="en-IN" dirty="0"/>
              <a:t>Pension </a:t>
            </a:r>
          </a:p>
          <a:p>
            <a:r>
              <a:rPr lang="en-IN" dirty="0"/>
              <a:t>Perquisites </a:t>
            </a:r>
          </a:p>
          <a:p>
            <a:r>
              <a:rPr lang="en-IN" b="1" dirty="0"/>
              <a:t>Example:</a:t>
            </a:r>
            <a:r>
              <a:rPr lang="en-IN" dirty="0"/>
              <a:t> A teacher receiving a monthly salary.</a:t>
            </a:r>
          </a:p>
          <a:p>
            <a:endParaRPr lang="en-IN" dirty="0"/>
          </a:p>
        </p:txBody>
      </p:sp>
      <p:pic>
        <p:nvPicPr>
          <p:cNvPr id="4" name="Picture 3" descr="salary-concept-online-income-calculate-and-automatic-payment-calendar-pay-date-employee-wages-concept-vector.jpg (1920×1920)">
            <a:extLst>
              <a:ext uri="{FF2B5EF4-FFF2-40B4-BE49-F238E27FC236}">
                <a16:creationId xmlns:a16="http://schemas.microsoft.com/office/drawing/2014/main" id="{995F8481-0BF8-6ECE-3214-D897A3ABA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3354" y="2802193"/>
            <a:ext cx="3252019" cy="287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1446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492ED-D5DD-009F-0EE9-786CD2FA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Income from House Property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63CD06-4230-6650-72BD-69E844AF3E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4374" y="2666999"/>
            <a:ext cx="8828649" cy="3124201"/>
          </a:xfrm>
        </p:spPr>
        <p:txBody>
          <a:bodyPr/>
          <a:lstStyle/>
          <a:p>
            <a:r>
              <a:rPr lang="en-IN" dirty="0"/>
              <a:t>Income earned from owning and renting out a property.</a:t>
            </a:r>
          </a:p>
          <a:p>
            <a:r>
              <a:rPr lang="en-IN" dirty="0"/>
              <a:t>Examples:</a:t>
            </a:r>
          </a:p>
          <a:p>
            <a:r>
              <a:rPr lang="en-IN" dirty="0"/>
              <a:t>Rent from a residential house </a:t>
            </a:r>
          </a:p>
          <a:p>
            <a:r>
              <a:rPr lang="en-IN" dirty="0"/>
              <a:t>Rent from a commercial building </a:t>
            </a:r>
          </a:p>
          <a:p>
            <a:endParaRPr lang="en-IN" dirty="0"/>
          </a:p>
        </p:txBody>
      </p:sp>
      <p:pic>
        <p:nvPicPr>
          <p:cNvPr id="4" name="Picture 3" descr="House-Property-Tax.png (700×400)">
            <a:extLst>
              <a:ext uri="{FF2B5EF4-FFF2-40B4-BE49-F238E27FC236}">
                <a16:creationId xmlns:a16="http://schemas.microsoft.com/office/drawing/2014/main" id="{7449BFA3-3FBF-4266-6B2E-90D90D95D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5309" y="4582391"/>
            <a:ext cx="4068041" cy="205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936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F0C40B-6E24-5183-9C82-F79C9AD5C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Profits and Gains from Business or Profession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31A8E-568F-4680-5695-1A24FBF58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4205" y="2536722"/>
            <a:ext cx="9016181" cy="4011561"/>
          </a:xfrm>
        </p:spPr>
        <p:txBody>
          <a:bodyPr>
            <a:normAutofit fontScale="70000" lnSpcReduction="20000"/>
          </a:bodyPr>
          <a:lstStyle/>
          <a:p>
            <a:r>
              <a:rPr lang="en-IN" dirty="0"/>
              <a:t>Income earned from:</a:t>
            </a:r>
          </a:p>
          <a:p>
            <a:r>
              <a:rPr lang="en-IN" dirty="0"/>
              <a:t>Business </a:t>
            </a:r>
          </a:p>
          <a:p>
            <a:r>
              <a:rPr lang="en-IN" dirty="0"/>
              <a:t>Trade </a:t>
            </a:r>
          </a:p>
          <a:p>
            <a:r>
              <a:rPr lang="en-IN" dirty="0"/>
              <a:t>Manufacturing </a:t>
            </a:r>
          </a:p>
          <a:p>
            <a:r>
              <a:rPr lang="en-IN" dirty="0"/>
              <a:t>Professional services </a:t>
            </a:r>
          </a:p>
          <a:p>
            <a:r>
              <a:rPr lang="en-IN" dirty="0"/>
              <a:t>Examples:</a:t>
            </a:r>
          </a:p>
          <a:p>
            <a:r>
              <a:rPr lang="en-IN" dirty="0"/>
              <a:t>Shop owner </a:t>
            </a:r>
          </a:p>
          <a:p>
            <a:r>
              <a:rPr lang="en-IN" dirty="0"/>
              <a:t>Doctor </a:t>
            </a:r>
          </a:p>
          <a:p>
            <a:r>
              <a:rPr lang="en-IN" dirty="0"/>
              <a:t>Lawyer </a:t>
            </a:r>
          </a:p>
          <a:p>
            <a:r>
              <a:rPr lang="en-IN" dirty="0"/>
              <a:t>Chartered Accountant </a:t>
            </a:r>
          </a:p>
          <a:p>
            <a:r>
              <a:rPr lang="en-IN" dirty="0"/>
              <a:t>Freelancer</a:t>
            </a:r>
          </a:p>
          <a:p>
            <a:endParaRPr lang="en-IN" dirty="0"/>
          </a:p>
        </p:txBody>
      </p:sp>
      <p:pic>
        <p:nvPicPr>
          <p:cNvPr id="5" name="Picture 4" descr="difference-between-profession-and-business.jpg (1200×730)">
            <a:extLst>
              <a:ext uri="{FF2B5EF4-FFF2-40B4-BE49-F238E27FC236}">
                <a16:creationId xmlns:a16="http://schemas.microsoft.com/office/drawing/2014/main" id="{A4EB1509-AD9F-E578-722D-7C6E557D75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7673" y="4016086"/>
            <a:ext cx="5465618" cy="215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193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92377-DE7B-2A8F-E417-FDA25A7B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Capital Gains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F9D62-A7D1-1790-6A50-1C0346ED7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4606" y="2438399"/>
            <a:ext cx="9428417" cy="4060724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Profit earned from selling capital assets such as:</a:t>
            </a:r>
          </a:p>
          <a:p>
            <a:r>
              <a:rPr lang="en-IN" dirty="0"/>
              <a:t>Land </a:t>
            </a:r>
          </a:p>
          <a:p>
            <a:r>
              <a:rPr lang="en-IN" dirty="0"/>
              <a:t>Building </a:t>
            </a:r>
          </a:p>
          <a:p>
            <a:r>
              <a:rPr lang="en-IN" dirty="0"/>
              <a:t>Shares </a:t>
            </a:r>
          </a:p>
          <a:p>
            <a:r>
              <a:rPr lang="en-IN" dirty="0"/>
              <a:t>Gold </a:t>
            </a:r>
          </a:p>
          <a:p>
            <a:r>
              <a:rPr lang="en-IN" dirty="0"/>
              <a:t>Mutual funds </a:t>
            </a:r>
          </a:p>
          <a:p>
            <a:r>
              <a:rPr lang="en-IN" dirty="0"/>
              <a:t>Types:</a:t>
            </a:r>
          </a:p>
          <a:p>
            <a:r>
              <a:rPr lang="en-IN" dirty="0"/>
              <a:t>Short-Term Capital Gain (STCG) </a:t>
            </a:r>
          </a:p>
          <a:p>
            <a:r>
              <a:rPr lang="en-IN" dirty="0"/>
              <a:t>Long-Term Capital Gain (LTCG)</a:t>
            </a:r>
          </a:p>
          <a:p>
            <a:endParaRPr lang="en-IN" dirty="0"/>
          </a:p>
        </p:txBody>
      </p:sp>
      <p:pic>
        <p:nvPicPr>
          <p:cNvPr id="5" name="Picture 4" descr="IBXxyNjcC1_ZuskfPfbEm7S9c0qaZAy1e5sKpMPE4Db8T6aYEwRZ_JAu4YQ-hNVZKZNQC-xT8gCY4Epgfe7pZOARb-cR6RP95wh-azZJqebBp5q0IE_RGJVxWud6ScOwxz3e-Oy8BocPnYVxeH_idqM (1107×589)">
            <a:extLst>
              <a:ext uri="{FF2B5EF4-FFF2-40B4-BE49-F238E27FC236}">
                <a16:creationId xmlns:a16="http://schemas.microsoft.com/office/drawing/2014/main" id="{CDCDD634-0168-6A4B-557B-EFECD2EB528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000" t="5860" r="-269" b="32356"/>
          <a:stretch>
            <a:fillRect/>
          </a:stretch>
        </p:blipFill>
        <p:spPr>
          <a:xfrm>
            <a:off x="7699663" y="3073979"/>
            <a:ext cx="3803359" cy="2691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06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B81FC-11FC-C200-701B-26D2A90D5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Income from Other Sources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2DBC8-F27B-E94E-9AA6-5566A3F280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0684" y="2133600"/>
            <a:ext cx="8463115" cy="4483509"/>
          </a:xfrm>
        </p:spPr>
        <p:txBody>
          <a:bodyPr>
            <a:normAutofit/>
          </a:bodyPr>
          <a:lstStyle/>
          <a:p>
            <a:r>
              <a:rPr lang="en-IN" dirty="0"/>
              <a:t>Income that does not fall under the other four heads.</a:t>
            </a:r>
          </a:p>
          <a:p>
            <a:r>
              <a:rPr lang="en-IN" dirty="0"/>
              <a:t>Examples:</a:t>
            </a:r>
          </a:p>
          <a:p>
            <a:r>
              <a:rPr lang="en-IN" dirty="0"/>
              <a:t>Bank interest </a:t>
            </a:r>
          </a:p>
          <a:p>
            <a:r>
              <a:rPr lang="en-IN" dirty="0"/>
              <a:t>Fixed deposit interest </a:t>
            </a:r>
          </a:p>
          <a:p>
            <a:r>
              <a:rPr lang="en-IN" dirty="0"/>
              <a:t>Dividends </a:t>
            </a:r>
          </a:p>
          <a:p>
            <a:r>
              <a:rPr lang="en-IN" dirty="0"/>
              <a:t>Lottery winnings </a:t>
            </a:r>
          </a:p>
          <a:p>
            <a:r>
              <a:rPr lang="en-IN" dirty="0"/>
              <a:t>Gifts (subject to tax rules) </a:t>
            </a:r>
          </a:p>
          <a:p>
            <a:r>
              <a:rPr lang="en-IN" dirty="0"/>
              <a:t>Family pension</a:t>
            </a:r>
          </a:p>
          <a:p>
            <a:endParaRPr lang="en-IN" dirty="0"/>
          </a:p>
        </p:txBody>
      </p:sp>
      <p:pic>
        <p:nvPicPr>
          <p:cNvPr id="4" name="Picture 3" descr="Income-from-other-sources-Definition-types-and-applicable-tax-rates-t.jpg (300×200)">
            <a:extLst>
              <a:ext uri="{FF2B5EF4-FFF2-40B4-BE49-F238E27FC236}">
                <a16:creationId xmlns:a16="http://schemas.microsoft.com/office/drawing/2014/main" id="{6B58A66D-4CF4-A14A-F7CA-78A8D92EC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3514" y="3886199"/>
            <a:ext cx="28575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8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F93CE-2B64-53ED-D40C-E0FE209F2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Importance of Classifying Income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5171E6-B27E-A267-F0E1-22BBB96EB8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666999"/>
            <a:ext cx="8759823" cy="3694472"/>
          </a:xfrm>
        </p:spPr>
        <p:txBody>
          <a:bodyPr/>
          <a:lstStyle/>
          <a:p>
            <a:r>
              <a:rPr lang="en-IN" dirty="0"/>
              <a:t>Ensures accurate tax calculation. </a:t>
            </a:r>
          </a:p>
          <a:p>
            <a:r>
              <a:rPr lang="en-IN" dirty="0"/>
              <a:t>Helps taxpayers claim eligible deductions and exemptions. </a:t>
            </a:r>
          </a:p>
          <a:p>
            <a:r>
              <a:rPr lang="en-IN" dirty="0"/>
              <a:t>Simplifies filing of income tax returns. </a:t>
            </a:r>
          </a:p>
          <a:p>
            <a:r>
              <a:rPr lang="en-IN" dirty="0"/>
              <a:t>Ensures compliance with tax laws.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2855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93387-A99E-CFE8-E5E8-12D38994E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591" y="240434"/>
            <a:ext cx="10761519" cy="893404"/>
          </a:xfrm>
        </p:spPr>
        <p:txBody>
          <a:bodyPr>
            <a:normAutofit/>
          </a:bodyPr>
          <a:lstStyle/>
          <a:p>
            <a:r>
              <a:rPr lang="en-IN" dirty="0"/>
              <a:t>FORMAT FOR COMPUTATION OF INCOME TAX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EDE6961-EF02-511B-825E-1887E267BE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2319654"/>
              </p:ext>
            </p:extLst>
          </p:nvPr>
        </p:nvGraphicFramePr>
        <p:xfrm>
          <a:off x="2909455" y="2181858"/>
          <a:ext cx="7561900" cy="4565048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3925073">
                  <a:extLst>
                    <a:ext uri="{9D8B030D-6E8A-4147-A177-3AD203B41FA5}">
                      <a16:colId xmlns:a16="http://schemas.microsoft.com/office/drawing/2014/main" val="3150977898"/>
                    </a:ext>
                  </a:extLst>
                </a:gridCol>
                <a:gridCol w="3636827">
                  <a:extLst>
                    <a:ext uri="{9D8B030D-6E8A-4147-A177-3AD203B41FA5}">
                      <a16:colId xmlns:a16="http://schemas.microsoft.com/office/drawing/2014/main" val="1384515993"/>
                    </a:ext>
                  </a:extLst>
                </a:gridCol>
              </a:tblGrid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Particulars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Amount (₹)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5260978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Income from Salary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8283550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Less: Exemptions (if applicable)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(XXX)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5853419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Net Salary Income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4303116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Add: Income from House Property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4400696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Add: Profits and Gains from Business/Profession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36781671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Add: Capital Gains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64362886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Add: Income from Other Sources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0720218"/>
                  </a:ext>
                </a:extLst>
              </a:tr>
              <a:tr h="49062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Gross Total Income (GTI)</a:t>
                      </a:r>
                      <a:endParaRPr lang="en-I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645461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646A0D9-3C81-65DB-6B2B-86FFF7158F0E}"/>
              </a:ext>
            </a:extLst>
          </p:cNvPr>
          <p:cNvSpPr txBox="1"/>
          <p:nvPr/>
        </p:nvSpPr>
        <p:spPr>
          <a:xfrm>
            <a:off x="1956618" y="1258529"/>
            <a:ext cx="71873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dirty="0"/>
              <a:t>A standard </a:t>
            </a:r>
            <a:r>
              <a:rPr lang="en-IN" b="1" dirty="0"/>
              <a:t>Format for Computation of Income Tax</a:t>
            </a:r>
            <a:r>
              <a:rPr lang="en-IN" dirty="0"/>
              <a:t> (commonly used for individuals and businesses) is organized as follows:</a:t>
            </a:r>
          </a:p>
          <a:p>
            <a:pPr>
              <a:buNone/>
            </a:pPr>
            <a:r>
              <a:rPr lang="en-IN" b="1" dirty="0"/>
              <a:t>Income Tax Computation Format (Individual)</a:t>
            </a:r>
          </a:p>
        </p:txBody>
      </p:sp>
    </p:spTree>
    <p:extLst>
      <p:ext uri="{BB962C8B-B14F-4D97-AF65-F5344CB8AC3E}">
        <p14:creationId xmlns:p14="http://schemas.microsoft.com/office/powerpoint/2010/main" val="399597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6DE01-7F55-345F-13FC-30E62F788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25621"/>
          </a:xfrm>
        </p:spPr>
        <p:txBody>
          <a:bodyPr>
            <a:normAutofit fontScale="90000"/>
          </a:bodyPr>
          <a:lstStyle/>
          <a:p>
            <a:endParaRPr lang="en-IN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995529-9E60-8561-22BF-DE4DEED0B1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6407021"/>
              </p:ext>
            </p:extLst>
          </p:nvPr>
        </p:nvGraphicFramePr>
        <p:xfrm>
          <a:off x="2487560" y="890746"/>
          <a:ext cx="8866240" cy="5785351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4433120">
                  <a:extLst>
                    <a:ext uri="{9D8B030D-6E8A-4147-A177-3AD203B41FA5}">
                      <a16:colId xmlns:a16="http://schemas.microsoft.com/office/drawing/2014/main" val="1774334629"/>
                    </a:ext>
                  </a:extLst>
                </a:gridCol>
                <a:gridCol w="4433120">
                  <a:extLst>
                    <a:ext uri="{9D8B030D-6E8A-4147-A177-3AD203B41FA5}">
                      <a16:colId xmlns:a16="http://schemas.microsoft.com/office/drawing/2014/main" val="3585726310"/>
                    </a:ext>
                  </a:extLst>
                </a:gridCol>
              </a:tblGrid>
              <a:tr h="94180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Less: Deductions under Chapter VI-A (e.g., eligible deductions)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(XXX)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1821813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 dirty="0"/>
                        <a:t>Total Taxable Income</a:t>
                      </a:r>
                      <a:endParaRPr lang="en-IN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84748384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Income Tax as per applicable tax rates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254779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Add: Surcharge (if applicable)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9074300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Add: Health &amp; Education Cess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7901454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Gross Tax Liability</a:t>
                      </a:r>
                      <a:endParaRPr lang="en-I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7881155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Less: Tax Deducted at Source (TDS)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(XXX)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1562445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Less: Advance Tax Paid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(XXX)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96798657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Less: Self-Assessment Tax Paid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(XXX)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6171155"/>
                  </a:ext>
                </a:extLst>
              </a:tr>
              <a:tr h="5381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b="1"/>
                        <a:t>Net Tax Payable / (Refund Due)</a:t>
                      </a:r>
                      <a:endParaRPr lang="en-IN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XXX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02890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8956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0331D-9DB6-ACFC-C2A7-042F2F74B1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641555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Notes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151C57-1777-2C53-EA7B-D94F706AF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8065" y="1493273"/>
            <a:ext cx="9044959" cy="4809204"/>
          </a:xfrm>
        </p:spPr>
        <p:txBody>
          <a:bodyPr>
            <a:normAutofit fontScale="92500" lnSpcReduction="20000"/>
          </a:bodyPr>
          <a:lstStyle/>
          <a:p>
            <a:r>
              <a:rPr lang="en-IN" dirty="0"/>
              <a:t>Include all five heads of income, as applicable: </a:t>
            </a:r>
          </a:p>
          <a:p>
            <a:pPr lvl="1"/>
            <a:r>
              <a:rPr lang="en-IN" dirty="0"/>
              <a:t>Salary </a:t>
            </a:r>
          </a:p>
          <a:p>
            <a:pPr lvl="1"/>
            <a:r>
              <a:rPr lang="en-IN" dirty="0"/>
              <a:t>House Property </a:t>
            </a:r>
          </a:p>
          <a:p>
            <a:pPr lvl="1"/>
            <a:r>
              <a:rPr lang="en-IN" dirty="0"/>
              <a:t>Business or Profession </a:t>
            </a:r>
          </a:p>
          <a:p>
            <a:pPr lvl="1"/>
            <a:r>
              <a:rPr lang="en-IN" dirty="0"/>
              <a:t>Capital Gains </a:t>
            </a:r>
          </a:p>
          <a:p>
            <a:pPr lvl="1"/>
            <a:r>
              <a:rPr lang="en-IN" dirty="0"/>
              <a:t>Other Sources </a:t>
            </a:r>
          </a:p>
          <a:p>
            <a:r>
              <a:rPr lang="en-IN" dirty="0"/>
              <a:t>Deductions should be claimed only if permitted under the applicable tax regime. </a:t>
            </a:r>
          </a:p>
          <a:p>
            <a:r>
              <a:rPr lang="en-IN" dirty="0"/>
              <a:t>Apply the tax rates relevant to the assessment year and tax regime (old or new). </a:t>
            </a:r>
          </a:p>
          <a:p>
            <a:r>
              <a:rPr lang="en-IN" dirty="0"/>
              <a:t>Add surcharge and Health &amp; Education Cess where applicable. </a:t>
            </a:r>
          </a:p>
          <a:p>
            <a:r>
              <a:rPr lang="en-IN" dirty="0"/>
              <a:t>Deduct taxes already paid (TDS, advance tax, self-assessment tax) to determine the final tax payable or refund.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3589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87D42-1B95-BD3A-B0D2-66AC19D02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08CDD-DB1E-F41F-36E9-70C6BED0D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/>
              <a:t>Income tax is an essential source of government revenue. </a:t>
            </a:r>
          </a:p>
          <a:p>
            <a:r>
              <a:rPr lang="en-IN" dirty="0"/>
              <a:t>It supports public services, infrastructure, and national development. </a:t>
            </a:r>
          </a:p>
          <a:p>
            <a:r>
              <a:rPr lang="en-IN" dirty="0"/>
              <a:t>The </a:t>
            </a:r>
            <a:r>
              <a:rPr lang="en-IN" b="1" dirty="0"/>
              <a:t>five heads of income</a:t>
            </a:r>
            <a:r>
              <a:rPr lang="en-IN" dirty="0"/>
              <a:t> help classify earnings for proper tax computation. </a:t>
            </a:r>
          </a:p>
          <a:p>
            <a:r>
              <a:rPr lang="en-IN" dirty="0"/>
              <a:t>Paying income tax is both a legal responsibility and a contribution to the nation's progress.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835621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Parallax</Template>
  <TotalTime>69</TotalTime>
  <Words>806</Words>
  <Application>Microsoft Office PowerPoint</Application>
  <PresentationFormat>Widescreen</PresentationFormat>
  <Paragraphs>152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Corbel</vt:lpstr>
      <vt:lpstr>Parallax</vt:lpstr>
      <vt:lpstr>TOPIC: INCOME TAX AND HEADS OF INCOME</vt:lpstr>
      <vt:lpstr>Introduction</vt:lpstr>
      <vt:lpstr>Background of Income Tax</vt:lpstr>
      <vt:lpstr>Why Do We Pay Income Tax?</vt:lpstr>
      <vt:lpstr>Objectives of Income Tax</vt:lpstr>
      <vt:lpstr>What is Income?</vt:lpstr>
      <vt:lpstr>Heads of Income</vt:lpstr>
      <vt:lpstr>Income from Salary</vt:lpstr>
      <vt:lpstr>Income from House Property</vt:lpstr>
      <vt:lpstr>Profits and Gains from Business or Profession</vt:lpstr>
      <vt:lpstr>Capital Gains</vt:lpstr>
      <vt:lpstr>Income from Other Sources</vt:lpstr>
      <vt:lpstr>Importance of Classifying Income</vt:lpstr>
      <vt:lpstr>FORMAT FOR COMPUTATION OF INCOME TAX</vt:lpstr>
      <vt:lpstr>PowerPoint Presentation</vt:lpstr>
      <vt:lpstr>Notes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2026-07-09T06:21:52Z</dcterms:created>
  <dcterms:modified xsi:type="dcterms:W3CDTF">2026-07-14T07:26:10Z</dcterms:modified>
</cp:coreProperties>
</file>